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69" r:id="rId2"/>
    <p:sldId id="286" r:id="rId3"/>
    <p:sldId id="287" r:id="rId4"/>
    <p:sldId id="288" r:id="rId5"/>
    <p:sldId id="256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9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4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6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4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230AC-7558-48DD-8745-7943F7A92A4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9275DA-5BBB-4910-B385-C66BA671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totsaporn.khampolsir@cmu.ac.th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nsirchnt@chiangmai.ac.th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siriratpanuthai@hot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Linchong@chiangmai.ac.th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07" y="345234"/>
            <a:ext cx="2722816" cy="243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/>
          <a:stretch/>
        </p:blipFill>
        <p:spPr>
          <a:xfrm>
            <a:off x="1089771" y="3564295"/>
            <a:ext cx="10834085" cy="188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76200"/>
            <a:ext cx="3320954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35" y="569440"/>
            <a:ext cx="11030465" cy="5692346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2547 : ผลกระทบของการติดเชื้อเอชไอวี/เอดส์ต่อผู้สูงอายุ ในจังหวัด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เชียงใหม่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2542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การประเมินความต้องการของผู้สูงอายุในเขตอำเภอเมือง จังหวัดเชียงใหม่ </a:t>
            </a: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2535 : อัตราชุกของปัจจัยเสี่ยง ภาวะเสี่ยงและการรับรู้ต่อภาวะเสี่ยงของการเป็นโรคหลอดเลือดหัวใจ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ในผู้สูงอายุไทย 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5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589903" y="577214"/>
            <a:ext cx="10602097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อาจารย์.ดร.ณัฐธยาน์  สุวรรณคฤหาสน์ 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กลุ่มวิชาการพยาบาลอายุรศาสตร์ คณะพยาบาลศาสตร์ มหาวิทยาลัยเชียงใหม่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โทรศัพท์ 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(053) 94-9055, มือถือ 0897015715             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  k_chunnawong@hotmail.com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2556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ปร.ด. (พยาบาลศาสตร์) , มหาวิทยาลัยเชียงใหม่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2544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ศศ.ม (การส่งเสริมสุขภาพ) , มหาวิทยาลัยเชียงใหม่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2531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วท.บ. (การพยาบาลและผดุงครรภ์) , มหาวิทยาลัยเชียงใหม่ ,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ความ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หัวใจ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และหลอดเลือด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cardiology</a:t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การ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พยาบาลผู้ป่วยภาวะวิกฤต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critical care nursing</a:t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ระบบ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หายใจ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respiratory care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11" y="1703008"/>
            <a:ext cx="2060833" cy="308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18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734" y="0"/>
            <a:ext cx="3319862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70" y="493240"/>
            <a:ext cx="11088130" cy="5914768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2558 : การพัฒนาศักยภาพชุมชนในการดูแลผู้สูงอายุที่มีภาวะพึ่งพิงแบบบูรณาการ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การพัฒนารูปแบบการดูแลช่วยเหลือผู้สูงอายุที่มีความเจ็บป่วยเรื้อรังโดยครอบครัว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และชุมชนในชุมชนการเคหะหนองหอย แขวงกาวิละ อ.เมือง จ.เชียงใหม่ </a:t>
            </a: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2557 : ปัจจัยที่มีผลต่อความพร้อมในการจำหน่ายในผู้ป่วยสูงอายุที่เข้ารับการรักษาในแผนก     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อายุรกรรม โรงพยาบาลตติยภูมิ 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2556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ปัจจัยที่มีผลต่อการหกล้มในนักท่องเที่ยวสูงอายุที่เวียงกุมกาม อ.สารภี จ.เชียงใหม่</a:t>
            </a: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ผลของโปรแกรมการพัฒนาศักยภาพนักศึกษาด้านการฝึกปฏิบัติทางคลินิก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ต่อ				ผลสัมฤทธิ์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ทางการฝึกปฏิบัติทางอายุรศาสตร์ ของนักศึกษาพยาบาลชั้นปีที่ 3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คณะพยาบาลศาสตร์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มหาวิทยาลัยเชียงใหม่ </a:t>
            </a:r>
          </a:p>
        </p:txBody>
      </p:sp>
    </p:spTree>
    <p:extLst>
      <p:ext uri="{BB962C8B-B14F-4D97-AF65-F5344CB8AC3E}">
        <p14:creationId xmlns:p14="http://schemas.microsoft.com/office/powerpoint/2010/main" val="9277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441622" y="387743"/>
            <a:ext cx="10602097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ผู้ช่วยศาสตราจารย์. ดร.ทศพร คำผลศิริ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 กลุ่ม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วิชาการพยาบาลอายุรศาสตร์ คณะพยาบาลศาสตร์ มหาวิทยาลัยเชียงใหม่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(053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) –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9349057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  :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  <a:hlinkClick r:id="rId2"/>
              </a:rPr>
              <a:t>totsaporn.khampolsir@cmu.ac.th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2549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ปร.ด. (พยาบาลศาสตร์) , มหาวิทยาลัยเชียงใหม่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2532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วท.ม. (การพยาบาลอายุรศาสตร์และศัลยศาสตร์) , มหาวิทยาลัยมหิดล 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2523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วท.บ. (พยาบาลและผดุงครรภ์) , มหาวิทยาลัยเชียงใหม่ 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2519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ม.5 (-) , รร.มงฟอร์ตวิทยาลัย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,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ความ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พยาบาลผู้สูงอายุ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พยาบาลผู้ป่วยโรคหลอดเลือดสมอง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89" y="3540211"/>
            <a:ext cx="2003168" cy="300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78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47" y="289249"/>
            <a:ext cx="3236979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67" y="896096"/>
            <a:ext cx="11088130" cy="5961904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2558 : การพัฒนาศักยภาพชุมชนในการดูแลผู้สูงอายุที่มีภาวะพึ่งพิงแบบบูรณา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endParaRPr lang="en-US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2557 : การจัดการดูแลแบบบูรณาการระดับท้องถิ่นสำหรับผู้สูงอายุภาวะสมองเสื่อม </a:t>
            </a:r>
            <a:endParaRPr lang="en-US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2557 : การพัฒนารูปแบบการประเมินผลสัมฤทธิ์การฝึกปฏิบัติการพยาบาลรวบยอดทาง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อายุรกรรมสำหรับนักศึกษาพยาบาลชั้นปีที่ 4 เพื่อส่งเสริมสมรรถนะของนักศึกษา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พยาบาลตามกรอบคุณวุฒิระดับอุดมศึกษาแห่งชาติ </a:t>
            </a:r>
            <a:endParaRPr lang="en-US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2552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การพัฒนารูปแบบการดูแลระยะยาวแบบบูรณาการโดยการมีส่วนร่วมของ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ชุมชน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    ของชุมชน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สำหรับผู้สูงอายุที่พึ่งพาตนเองไม่ได้ </a:t>
            </a:r>
            <a:endParaRPr lang="en-US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2552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พฤติกรรมการออกกำลังกายและการรับรู้ประโยชน์และอุปสรรคของการออกกำลัง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กาย</a:t>
            </a:r>
            <a:r>
              <a:rPr lang="en-US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ของ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ผู้สูงอายุในศูนย์ส่งเสริมสุขภาพผู้สูงอายุ คณะพยาบาล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ศาสตร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มหาวิทยาลัยเชียงใหม่ </a:t>
            </a:r>
            <a:endParaRPr lang="en-US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2540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การพัฒนาโปรแกรมการส่งเสริมสุขภาพและป้องกันโรคสำหรับผู้สูงอายุของ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โครงการ</a:t>
            </a:r>
            <a:r>
              <a:rPr lang="en-US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ศูนย์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ส่งเสริม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สุขภาพ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5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383957" y="193141"/>
            <a:ext cx="10602097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ผู้ช่วยศาสตราจารย์. 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ดร.โรจนี จินตนา</a:t>
            </a:r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วัฒน์ 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สาขาวิชาการพยาบาลผู้สูงอายุ คณะพยาบาลศาสตร์ 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มหาวิทยาลัยเชียงใหม่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053-945016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: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  <a:hlinkClick r:id="rId2"/>
              </a:rPr>
              <a:t>nsirchnt@chiangmai.ac.th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2546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ปร.ด. (พยาบาลศาสตร์) , มหาวิทยาลัยเชียงใหม่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2537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วท.ม. (พยาบาลศาสตร์) , มหาวิทยาลัยมหิดล ,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2528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วท.บ. (พยาบาลและผดุงครรภ์) , มหาวิทยาลัยเชียงใหม่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ความ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Elder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Abuse</a:t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Instrument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Development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35" y="3073810"/>
            <a:ext cx="2200190" cy="281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9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3097020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526" y="1081069"/>
            <a:ext cx="10818971" cy="4582613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2558 : การพัฒนาศักยภาพชุมชนในการดูแลผู้สูงอายุที่มีภาวะพึ่งพิงแบบบูรณาการ 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ความรู้เกี่ยวกับภาวะสมองเสื่อม ทัศนคติต่อภาวะสมองเสื่อมและพฤติกรรมที่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เกี่ยวข้อง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กับ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การป้องกันภาวะสมองเสื่อมของผู้สูงอายุ </a:t>
            </a: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ประสิทธิผลของการออกกำลังกายแบบฟ้องเจิงในผู้สูงอายุโรคเรื้อรัง 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2545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ความชุกและปัจจัยเสี่ยงของการถูกทำร้ายในผู้สูงอายุสตรีไทยในชุมชนในเขต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เทศบาล- 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นคร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เชียงใหม่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1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327973" y="272652"/>
            <a:ext cx="10602097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ผู้ช่วยศาสตราจารย์.ดร.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วณิชา พึ่ง</a:t>
            </a:r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ชมภู 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    กลุ่ม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วิชาการพยาบาลอายุรศาสตร์ คณะพยาบาลศาสตร์ มหาวิทยาลัยเชียงใหม่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053-949055, 9093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:	pwanicha@hotmail.com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2557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en-US" altLang="en-US" sz="20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DClinP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. (Doctoral in Clinical Practice in Nursing) , University of Southampton , England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2548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พยาบาลไตเทียม (การอบรมพยาบาลไตเทียมแห่งประเทศไทย) , สมาคมโรคไตแห่งประเทศไทย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2544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พย.ม. (การพยาบาลผู้ใหญ่และผู้สูงอายุ) , มหาวิทยาลัยสงขลานครินทร์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2538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ประกาศนียบัตรพยาบาลศาสตร์ (การพยาบาล) , วิทยาลัยพยาบาลบรมราชชนนีสงขลา ,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ไทย</a:t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ความเชี่ยวชาญ</a:t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Adult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nursing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Gerontological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nursing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HIV/AIDS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and Human rights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Palliative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care and End of life care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Mixed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methods research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End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Stage Renal disease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04" y="4081387"/>
            <a:ext cx="1919516" cy="245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28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3106350" cy="986481"/>
          </a:xfrm>
        </p:spPr>
        <p:txBody>
          <a:bodyPr>
            <a:normAutofit fontScale="90000"/>
          </a:bodyPr>
          <a:lstStyle/>
          <a:p>
            <a:r>
              <a:rPr lang="th-TH" sz="7200" b="1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526" y="1081069"/>
            <a:ext cx="10818971" cy="5347723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2557 : ปัจจัยที่มีผลต่อความพร้อมในการจำหน่ายจากโรงพยาบาลในหอผู้ป่วยสูงอายุโรคไต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วาย   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เรื้อรัง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ที่เข้ารับการรักษาในแผนกอายุรกรรม โรงพยาบาลตติยภูมิ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742950" indent="-45720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2557 : การพัฒนารูปแบบและกลไกการดูแลผู้สูงอายุที่ป่วยด้วยโรคเรื้อรังโดยการมีส่วนร่วม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ของชุมชน ตำบลหนองหอย อำเภอเมืองเชียงใหม่ จังหวัดเชียงใหม่ </a:t>
            </a:r>
          </a:p>
          <a:p>
            <a:pPr marL="742950" indent="-45720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รายงานผลการวิเคราะห์สถานการณ์ผู้สูงอายุจังหวัดแม่ฮ่องสอน</a:t>
            </a:r>
          </a:p>
          <a:p>
            <a:pPr marL="742950" indent="-45720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รายงานผลการวิเคราะห์สถานการณ์ผู้สูงอายุจังหวัดลำปาง </a:t>
            </a:r>
          </a:p>
          <a:p>
            <a:pPr marL="742950" indent="-45720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ประสิทธิผลของการออกกำลังกายแบบฟ้องเจิงในผู้สูงอายุโรคเรื้อรัง </a:t>
            </a:r>
          </a:p>
          <a:p>
            <a:pPr marL="742950" indent="-45720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ความต้องการและการได้รับสนองความต้องการของผู้สูงอายุที่ได้รับผลกระทบ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จาก</a:t>
            </a:r>
          </a:p>
          <a:p>
            <a:pPr indent="0">
              <a:buNone/>
            </a:pP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เอช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ไอวี/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เอดส์</a:t>
            </a:r>
          </a:p>
        </p:txBody>
      </p:sp>
    </p:spTree>
    <p:extLst>
      <p:ext uri="{BB962C8B-B14F-4D97-AF65-F5344CB8AC3E}">
        <p14:creationId xmlns:p14="http://schemas.microsoft.com/office/powerpoint/2010/main" val="38641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589903" y="300510"/>
            <a:ext cx="10602097" cy="7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รองศาสตราจารย์ 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ดร.ภารดี นานาศิลป์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   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กลุ่มวิชาการพยาบาล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ศัลยศาสตร์ คณะ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พยาบาลศาสตร์ มหาวิทยาลัยเชียงใหม่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053-945041,945017,9044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:	paradee14@yahoo.com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2543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ประกาศนียบัตร (เภสัชกรรมแผนไทย) , สถาบันการแพทย์แผนไทย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2535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en-US" altLang="en-US" sz="20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Dr.P.H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. (Public Health Education) , University of the Philippines , Philippines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2531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M.P.H. (Rural Health) , University of the Philippines , Philippines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2524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วท.บ. (การพยาบาลและผดุงครรภ์) , มหาวิทยาลัยเชียงใหม่ ,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ไทย</a:t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ความ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พยาบาลผู้ใหญ่และผู้สูงอายุแบบองค์รวม และ การบำบัดทางการพยาบาลแนวเสริม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ส่งเสริมสุขภาพการพยาบาลในมิติจิตวิญญาณ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วิจัย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ทางพฤติกรรมศาสตร์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HIV/AIDS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35" y="616890"/>
            <a:ext cx="2470340" cy="230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31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10348"/>
              </p:ext>
            </p:extLst>
          </p:nvPr>
        </p:nvGraphicFramePr>
        <p:xfrm>
          <a:off x="0" y="0"/>
          <a:ext cx="12084908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868"/>
                <a:gridCol w="1639565"/>
                <a:gridCol w="8668475"/>
              </a:tblGrid>
              <a:tr h="654784">
                <a:tc>
                  <a:txBody>
                    <a:bodyPr/>
                    <a:lstStyle/>
                    <a:p>
                      <a:r>
                        <a:rPr lang="th-TH" sz="3200" smtClean="0"/>
                        <a:t>ประเด็น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แหล่งทุน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โครงการวิจัย</a:t>
                      </a:r>
                      <a:endParaRPr lang="en-US" sz="3200"/>
                    </a:p>
                  </a:txBody>
                  <a:tcPr/>
                </a:tc>
              </a:tr>
              <a:tr h="1068332">
                <a:tc>
                  <a:txBody>
                    <a:bodyPr/>
                    <a:lstStyle/>
                    <a:p>
                      <a:r>
                        <a:rPr lang="th-TH" sz="2800" smtClean="0"/>
                        <a:t>ระบบการดูแลผู้สูงอายุ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วช.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ระบบสุขภาพ: ระบบการดูแลระยะกลาง (</a:t>
                      </a:r>
                      <a:r>
                        <a:rPr lang="en-US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intermediate</a:t>
                      </a:r>
                      <a:r>
                        <a:rPr lang="en-US" sz="2800" baseline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care)</a:t>
                      </a:r>
                      <a:r>
                        <a:rPr lang="th-TH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 </a:t>
                      </a:r>
                      <a:r>
                        <a:rPr lang="th-TH" sz="2800" smtClean="0"/>
                        <a:t>ระบบการดูแลระยะยาว</a:t>
                      </a:r>
                    </a:p>
                  </a:txBody>
                  <a:tcPr/>
                </a:tc>
              </a:tr>
              <a:tr h="2033277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สกว</a:t>
                      </a:r>
                      <a:r>
                        <a:rPr lang="th-TH" sz="2800" baseline="0" smtClean="0"/>
                        <a:t> ท้องถิ่น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800" smtClean="0"/>
                        <a:t>การพัฒนารูปแบบและกลไกการดูแลผู้สูงอายุที่ป่วยด้วยโรคเรื้อรังโดยการมีส่วนร่วมของชุมชน ตำบลหนองหอย อำเภอเมืองเชียงใหม่ จังหวัดเชียงใหม่,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800" smtClean="0"/>
                        <a:t>การพัฒนารูปแบบการดูแลช่วยเหลือผู้สูงอายุที่มีคามเจ็บป่วยเรื้อรังโดยครอบครัวและชุมชนในชุมชนการเคหะหนองหอย แขวงกาวิละ อ.เมือง จ.เชียงใหม่</a:t>
                      </a:r>
                    </a:p>
                  </a:txBody>
                  <a:tcPr/>
                </a:tc>
              </a:tr>
              <a:tr h="1068332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งบประมาณแผ่นดิน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1. การจัดการดูแลแบบบูรณาการระดับท้องถิ่นสำหรับผู้สูงอายุภาวะสมองเสื่อม</a:t>
                      </a:r>
                    </a:p>
                    <a:p>
                      <a:r>
                        <a:rPr lang="th-TH" sz="2800" smtClean="0"/>
                        <a:t>2. รูปแบบการวางแผนจำหน่ายในผู้ป่วยโรคปอดอุดกั้นเรื้อรังในโรงพยาบาลตติยภูมิและทุติยภูมิ</a:t>
                      </a:r>
                    </a:p>
                  </a:txBody>
                  <a:tcPr/>
                </a:tc>
              </a:tr>
              <a:tr h="2033277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สมาคมสภาผู้สูงอายุแห่งประเทสไทยในพระราชูปถัมภ์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smtClean="0"/>
                        <a:t>การวิเคราะห์สถานการณ์โครงการพัฒนาศักยภาพชมรมผู้สูงอายุให้มีความเข้มแข็งสู่ภาวะพฤฒิพลัง</a:t>
                      </a:r>
                    </a:p>
                    <a:p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49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3218318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237" y="829142"/>
            <a:ext cx="11061567" cy="5347723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2558 : เจตคติ ปัญหาและอุปสรรคของนักศึกษาพยาบาลที่มีต่อการพัฒนาทักษะการ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     ภาษาอังกฤษ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ในการจัดการเรียนการสอนวิชาปฏิบัติการพยาบาลผู้ใหญ่และผู้สูงอายุ 2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2555 : ความคิดเห็นของผู้สอนและผู้เรียนในการประเมินผลสัมฤทธิ์ด้วยการสอบการปฏิบัติทาง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        คลินิกแบบโครงสร้างเชิงปรนัย ในกระบวนวิชาการฝึกปฏิบัติการพยาบาลผู้ใหญ่และ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ผู้สูงอายุ 2</a:t>
            </a:r>
          </a:p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2551 : การจัดการความรู้การนำผังมโนทัศน์มาประยุกต์ใช้ในการจัดการเรียนการสอนวิชา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         ปฏิบัติการพยาบาลผู้ใหญ่และผู้สูงอายุ คณะพยาบาลศาสตร์ มหาวิทยาลัยเชียงใหม่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2550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ประสิทธิผลของการออกกำลังกายแบบฟ้องเจิงในผู้สูงอายุโรค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เรื้อรัง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47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589903" y="249964"/>
            <a:ext cx="10602097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ผู้ช่วยศาสตราจารย์. 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ดร.นิตยา ภิญโญคำ</a:t>
            </a: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   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กลุ่มวิชาการพยาบาล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อายุรศาสตร์ คณะ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พยาบาลศาสตร์ มหาวิทยาลัยเชียงใหม่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 :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053-945047,9051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nitayap@mail.nurse.cmu.ac.th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2550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ปร.ด. (พยาบาลศาสตร์ ) , มหาวิทยาลัยเชียงใหม่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2529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ค.ม. (การบริหารการพยาบาล) , จุฬาลงกรณ์มหาวิทยาลัย ,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2521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วท.บ. (พยาบาลและผดุงครรภ์) , มหาวิทยาลัยเชียงใหม่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2516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ม.ศ 5 (-) , รร.จักรคำคณาทร ,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2510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ม.ศ. 3 (-) , รร.มงคลวิทยา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,</a:t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ความ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พยาบาลอายุรศาสตร์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Critical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Care Nursing(Adult)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80" y="2886269"/>
            <a:ext cx="2050661" cy="307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6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34" y="365176"/>
            <a:ext cx="3218318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433" y="1342326"/>
            <a:ext cx="11061567" cy="2875111"/>
          </a:xfrm>
        </p:spPr>
        <p:txBody>
          <a:bodyPr>
            <a:noAutofit/>
          </a:bodyPr>
          <a:lstStyle/>
          <a:p>
            <a:pPr indent="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2535 : อัตราชุกของปัจจัยเสี่ยง ภาวะเสี่ยงและการรับรู้ต่อภาวะเสี่ยงของการเป็นโรคหลอดเลือดหัวใจในผู้สูงอายุไทย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2534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แบบแผนสุขภาพของผู้สูงอายุโครงการส่งเสริมสุขภาพผู้สูงอายุ คณะพยาบาลศาสตร์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มหาวิทยาลัยเชียงใหม่</a:t>
            </a:r>
          </a:p>
        </p:txBody>
      </p:sp>
    </p:spTree>
    <p:extLst>
      <p:ext uri="{BB962C8B-B14F-4D97-AF65-F5344CB8AC3E}">
        <p14:creationId xmlns:p14="http://schemas.microsoft.com/office/powerpoint/2010/main" val="5818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589903" y="434630"/>
            <a:ext cx="10602097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ผู้ช่วยศาสตราจารย์. 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ดร.ประทุม สร้อยวงค์</a:t>
            </a:r>
            <a: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   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กลุ่มวิชาการพยาบาล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อายุรศาสตร์ คณะ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พยาบาลศาสตร์ มหาวิทยาลัยเชียงใหม่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  :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053-945020,9055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pratum.soivong@cmu.ac.th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2547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ปร.ด. (พยาบาลศาสตร์) , มหาวิทยาลัยเชียงใหม่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2538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พย.ม. (การพยาบาลผู้ใหญ่) , มหาวิทยาลัยมหิดล , ไทย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2533 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พย.บ. (พยาบาลศาสตร์) , มหาวิทยาลัยเชียงใหม่ </a:t>
            </a: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,  ไทย</a:t>
            </a:r>
            <a:b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ความ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พยาบาลผู้ใหญ่ (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Adult Nursing)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พยาบาลผู้ป่วยเรื้อรัง (</a:t>
            </a:r>
            <a: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Chronic Illness)</a:t>
            </a:r>
            <a:br>
              <a:rPr lang="en-US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0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การ</a:t>
            </a:r>
            <a:r>
              <a:rPr lang="th-TH" altLang="en-US" sz="20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พยาบาลผู้ป่วยมะเร็ง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88" y="2894932"/>
            <a:ext cx="2162628" cy="312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25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34" y="365176"/>
            <a:ext cx="3218318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88" y="1211697"/>
            <a:ext cx="11061567" cy="4974498"/>
          </a:xfrm>
        </p:spPr>
        <p:txBody>
          <a:bodyPr>
            <a:noAutofit/>
          </a:bodyPr>
          <a:lstStyle/>
          <a:p>
            <a:pPr marL="742950" indent="-457200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2558 : ผลของการใช้รูปแบบการสอบ 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OSCE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ต่อผลสัมฤทธิ์การฝึกปฏิบัติการพยาบาลรวบยอด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            ทางอายุรศาสตร์ของนักศึกษาพยาบาล ชั้นปีที่ 4</a:t>
            </a:r>
          </a:p>
          <a:p>
            <a:pPr indent="0"/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การพัฒนารูปแบบการประเมินผลสัมฤทธิ์การฝึกปฏิบัติการพยาบาลรวบยอด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ทาง         </a:t>
            </a:r>
          </a:p>
          <a:p>
            <a:pPr indent="0">
              <a:buNone/>
            </a:pP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	    อายุ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รกรรมสำหรับนักศึกษาพยาบาลชั้นปีที่ 4 เพื่อส่งเสริมสมรรถนะของนักศึกษา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พยาบาล  </a:t>
            </a:r>
          </a:p>
          <a:p>
            <a:pPr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    ตาม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กรอบคุณวุฒิระดับอุดมศึกษาแห่งชาติ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1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302" y="2682551"/>
            <a:ext cx="10018713" cy="1752599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Thank you</a:t>
            </a:r>
            <a:endParaRPr lang="en-US" sz="199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29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43158"/>
              </p:ext>
            </p:extLst>
          </p:nvPr>
        </p:nvGraphicFramePr>
        <p:xfrm>
          <a:off x="0" y="0"/>
          <a:ext cx="12084908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868"/>
                <a:gridCol w="1639565"/>
                <a:gridCol w="8668475"/>
              </a:tblGrid>
              <a:tr h="645059">
                <a:tc>
                  <a:txBody>
                    <a:bodyPr/>
                    <a:lstStyle/>
                    <a:p>
                      <a:r>
                        <a:rPr lang="th-TH" sz="3200" smtClean="0"/>
                        <a:t>ประเด็น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แหล่งทุน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โครงการวิจัย</a:t>
                      </a:r>
                      <a:endParaRPr lang="en-US" sz="320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โครงการขับเคลื่อนยุทธศาสตร์การสร้างเสริมสุขภาวะในระยะท้ายของชีวิต</a:t>
                      </a:r>
                      <a:endParaRPr lang="en-US" sz="28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 การวิเคราะห์และสังเคราะห์การเชื่อมโยงระบบการดูแลแบบประคับประคองจากสถานบริการสู่บ้าน</a:t>
                      </a:r>
                    </a:p>
                    <a:p>
                      <a:r>
                        <a:rPr lang="th-TH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2. การพัฒนาตัวชี้วัดการตายดีในบริบทสังคมไทย</a:t>
                      </a:r>
                    </a:p>
                    <a:p>
                      <a:r>
                        <a:rPr lang="th-TH" sz="28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3. การพัฒนาตัวชี้วัดคุณภาพการดูแลแบบประคับประคองในบริบทสังคมไทย</a:t>
                      </a:r>
                      <a:endParaRPr lang="en-US" sz="28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  <a:tr h="577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มช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800" smtClean="0"/>
                        <a:t>การพัฒนาศักยภาพชุมชนในการดูแลผู้สูงอายุที่มีภาวะพึ่งพิงแบบบูรณาการ</a:t>
                      </a:r>
                    </a:p>
                  </a:txBody>
                  <a:tcPr/>
                </a:tc>
              </a:tr>
              <a:tr h="1052465">
                <a:tc>
                  <a:txBody>
                    <a:bodyPr/>
                    <a:lstStyle/>
                    <a:p>
                      <a:r>
                        <a:rPr lang="th-TH" sz="2800" smtClean="0"/>
                        <a:t>การสร้างเสริมสุขภาพ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สสส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นวัตกรรมโรงเรียนสร้างสุข(ภาพ) โดยการประยุกต์ใช้เทคโนโลยีสำหรับผู้สูงอายุ</a:t>
                      </a:r>
                    </a:p>
                  </a:txBody>
                  <a:tcPr/>
                </a:tc>
              </a:tr>
              <a:tr h="5771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วช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mtClean="0"/>
                        <a:t>การปรับพฤติกรรมสร้างเสริมสุขภาพในผู้สูงอายุโรคเรื้อรัง</a:t>
                      </a:r>
                      <a:endParaRPr lang="en-US" sz="2800"/>
                    </a:p>
                  </a:txBody>
                  <a:tcPr/>
                </a:tc>
              </a:tr>
              <a:tr h="5771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25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5817"/>
              </p:ext>
            </p:extLst>
          </p:nvPr>
        </p:nvGraphicFramePr>
        <p:xfrm>
          <a:off x="0" y="0"/>
          <a:ext cx="1208490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868"/>
                <a:gridCol w="1639565"/>
                <a:gridCol w="8668475"/>
              </a:tblGrid>
              <a:tr h="648269">
                <a:tc>
                  <a:txBody>
                    <a:bodyPr/>
                    <a:lstStyle/>
                    <a:p>
                      <a:r>
                        <a:rPr lang="th-TH" sz="3200" smtClean="0"/>
                        <a:t>ประเด็น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แหล่งทุน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smtClean="0"/>
                        <a:t>โครงการวิจัย</a:t>
                      </a:r>
                      <a:endParaRPr lang="en-US" sz="3200"/>
                    </a:p>
                  </a:txBody>
                  <a:tcPr/>
                </a:tc>
              </a:tr>
              <a:tr h="3377821">
                <a:tc>
                  <a:txBody>
                    <a:bodyPr/>
                    <a:lstStyle/>
                    <a:p>
                      <a:r>
                        <a:rPr lang="th-TH" sz="2800" smtClean="0"/>
                        <a:t>โรคเรื้อรังในผู้สูงอายุ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มช</a:t>
                      </a:r>
                      <a:endParaRPr lang="en-US" sz="2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</a:t>
                      </a:r>
                      <a:r>
                        <a:rPr lang="th-TH" sz="2400" baseline="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พัฒนาโปรแกรมการส่งเสริมคุณภาพชีวิตสำหรับผู้ป่วยโรคไตวายเรื้อรังระยะสุดท้ายที่ได้รับการบำบัดทดแทนไตชนิดล้างไตทางช่องท้องอย่างต่อเนื่อง</a:t>
                      </a:r>
                    </a:p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3. ความรู้เกี่ยวกับโรค ความตะหนักในความสำคัญของโรค ความสามารถในการป้องกันโรค ความสามารถในการจัดการโรคเบื้องต้นในผู้สูงอายุและสมาชิกในครอบครัว จังหวัดเชียงใหม่ </a:t>
                      </a:r>
                    </a:p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4. การใช้ยาในผู้สูงอาย                                                                                   5. การจัดการดูแลผู้สูงอายุโรคสมองเสื่อมในชุมชน                                               </a:t>
                      </a:r>
                    </a:p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6. การดูแลผู้สูงอายุโรคเรื้อรังระยะสุดท้าย </a:t>
                      </a:r>
                    </a:p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7. นวัตกรรมอาหารในผู้สูงอายุที่มีภาวะกลืนลำบาก</a:t>
                      </a:r>
                    </a:p>
                  </a:txBody>
                  <a:tcPr/>
                </a:tc>
              </a:tr>
              <a:tr h="921224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/>
                        <a:t>คณะพยาบาลศาสตร์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smtClean="0"/>
                        <a:t>ปัจจัยที่มีผลต่อความพร้อมในการจำหน่ายจากโรงพยาบาลในผู้สูงอายุที่เข้ารับการรักษาในโรงพยาบาลตติภูมิ</a:t>
                      </a:r>
                      <a:r>
                        <a:rPr lang="th-TH" sz="2400" baseline="0" smtClean="0"/>
                        <a:t> </a:t>
                      </a:r>
                      <a:endParaRPr lang="th-TH" sz="2400" smtClean="0"/>
                    </a:p>
                  </a:txBody>
                  <a:tcPr/>
                </a:tc>
              </a:tr>
              <a:tr h="58003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/>
                        <a:t>วช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/>
                        <a:t>การออกกำลังกายแบบฟ้อนเจิง</a:t>
                      </a:r>
                      <a:r>
                        <a:rPr lang="th-TH" sz="2400" baseline="0" smtClean="0"/>
                        <a:t> มช ในผู้สูงอายุโรคเรื้อรัง</a:t>
                      </a:r>
                      <a:endParaRPr lang="th-TH" sz="2400" smtClean="0"/>
                    </a:p>
                  </a:txBody>
                  <a:tcPr/>
                </a:tc>
              </a:tr>
              <a:tr h="133065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มหาวิทยาลัยโอซากา ประเทศญี่ปุ่น</a:t>
                      </a:r>
                      <a:endParaRPr lang="en-US" sz="2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smtClean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เปรียบเทียบอุบัติการณ์ของกลุ่มอาการผิดปกติด้านจิตและพฤติกรรมและปัจจัยที่เกี่ยวข้องในประเทศในแถบเอเซีย </a:t>
                      </a:r>
                      <a:endParaRPr lang="en-US" sz="2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3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672281" y="108398"/>
            <a:ext cx="10223157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ผู้ช่วยศาสตราจารย์ ดร.</a:t>
            </a:r>
            <a:r>
              <a:rPr kumimoji="0" lang="th-TH" alt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ศิริรัตน์ ปานอุทัย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: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ภาควิชาการพยาบาลอายุรศาสตร์  คณะพยาบาลศาสตร์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มหาวิทยาลัยเชียงใหม่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โทรศัพท์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: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(053) 94-5020,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49093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e-mail   :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  <a:hlinkClick r:id="rId2"/>
              </a:rPr>
              <a:t>siriratpanuthai@hotmail.com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ประวัติการศึกษา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            2527	  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วท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.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บ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. 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พยาบาลและผดุงครรภ์        มหาวิทยาลัยเชียงใหม่ </a:t>
            </a:r>
            <a:b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2533	  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วท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.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การพยาบาลผู้ใหญ่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	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มหาวิทยาลัยมหิดล   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	     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         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2540</a:t>
            </a:r>
            <a:r>
              <a:rPr kumimoji="0" lang="th-TH" alt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Ph.D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Gerontological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Nursing   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University of Washington at Seattle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b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						สหรัฐอเมริกา</a:t>
            </a:r>
            <a:b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/>
            </a:r>
            <a:b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ordia New" panose="020B0304020202020204" pitchFamily="34" charset="-34"/>
                <a:cs typeface="TH Niramit AS" panose="02000506000000020004" pitchFamily="2" charset="-34"/>
              </a:rPr>
              <a:t>ความเชี่ยวชาญ</a:t>
            </a:r>
            <a:r>
              <a:rPr kumimoji="0" lang="th-TH" alt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ordia New" panose="020B0304020202020204" pitchFamily="34" charset="-34"/>
                <a:cs typeface="TH Niramit AS" panose="02000506000000020004" pitchFamily="2" charset="-34"/>
              </a:rPr>
              <a:t>  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ordia New" panose="020B0304020202020204" pitchFamily="34" charset="-34"/>
                <a:cs typeface="TH Niramit AS" panose="02000506000000020004" pitchFamily="2" charset="-34"/>
              </a:rPr>
              <a:t>: 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Niramit AS" panose="02000506000000020004" pitchFamily="2" charset="-34"/>
                <a:ea typeface="Cordia New" panose="020B0304020202020204" pitchFamily="34" charset="-34"/>
                <a:cs typeface="TH Niramit AS" panose="02000506000000020004" pitchFamily="2" charset="-34"/>
              </a:rPr>
              <a:t>การพยาบาลผู้สูงอายุ  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Niramit AS" panose="02000506000000020004" pitchFamily="2" charset="-34"/>
              <a:ea typeface="Cordia New" panose="020B0304020202020204" pitchFamily="34" charset="-34"/>
              <a:cs typeface="TH Niramit AS" panose="02000506000000020004" pitchFamily="2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77" y="534636"/>
            <a:ext cx="1485557" cy="222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2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76200"/>
            <a:ext cx="3069028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ผลงานวิจัย</a:t>
            </a:r>
            <a:endParaRPr lang="en-US" sz="720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591" y="955589"/>
            <a:ext cx="10452317" cy="5692346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โครงการนวัตกรรมโรงเรียนสร้างสุข(ภาพ) โดยการประยุกต์ใช้เทคโนโลยีสำหรับ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ผู้สูงอายุ</a:t>
            </a: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การพัฒนารูปแบบและกลไกการดูแลผู้สูงอายุที่ป่วยด้วยโรคเรื้อรังโดยการมีส่วนร่วมของชุมชน ตำบลหนองหอย อำเภอเมืองเชียงใหม่ จังหวัดเชียงใหม่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2552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วิเคราะห์สถานการณ์การดูแลระยะยาวโดยการมีส่วนร่วมของชุมชนสำหรับผู้สูงอายุที่พึ่งพาตนเองไม่ได้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2550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ประสิทธิผลของการออกกำลังกายแบบฟ้องเจิงในผู้สูงอายุโรคเรื้อรัง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2550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รายงานผลการวิเคราะห์สถานการณ์ผู้สูงอายุจังหวัดแม่ฮ่องสอน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2550 : รายงานผลการวิเคราะห์สถานการณ์ผู้สูงอายุจังหวัดลำปาง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2548 : การปรับพฤติกรรมส่งเสริมสุขภาพผู้สูงอายุโรคเรื้อรัง ในเขตภาคเหนือของประเทศ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ไทย</a:t>
            </a:r>
          </a:p>
        </p:txBody>
      </p:sp>
    </p:spTree>
    <p:extLst>
      <p:ext uri="{BB962C8B-B14F-4D97-AF65-F5344CB8AC3E}">
        <p14:creationId xmlns:p14="http://schemas.microsoft.com/office/powerpoint/2010/main" val="42779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3339616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269" y="667936"/>
            <a:ext cx="10452317" cy="5914767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2548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การสร้างเสริมสุขภาพผู้สูงอายุโรคเรื้อรังในเขตภาคเหนือของประเทศไทย ปีที่ 1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2548 : พฤติกรรมการส่งเสริมสุขภาพผู้สูงอายุที่ได้รับผลกระทบจากเอชไอวี/เอดส์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ในจังหวัด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เชียงใหม่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2548 : พฤติกรรมส่งเสริมสุขภาพของผู้สูงอายุโรคเรื้อรังในเขตภาคเหนือของประเทศไทย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2548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ภาระในการดูแลผู้ติดเชื้อเอชไอวี/เอดส์ ของผู้สูงอายุที่ได้รับ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ผลกระทบจาก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เอชไอวี/เอดส์ ในจังหวัดเชียงใหม่ 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2547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การประเมินหลักสูตรการจัดการศึกษาและปัจจัยเกื้อหนุนหลักสูตร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พยาบาลศาสตรบัณฑิต </a:t>
            </a: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2543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การรับรู้ประโยชน์ ข้อจำกัดและแรงจูงใจของพยาบาลต่อการฟื้นฟูสมรรถภาพหัวใจสำหรับผู้ป่วยโรคกล้ามเนื้อหัวใจตาย </a:t>
            </a:r>
            <a:endParaRPr 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2543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พฤติกรรมส่งเสริมสุขภาพผู้สูงอายุในเขตเมือง จังหวัด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เชียงใหม่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925553" y="74577"/>
            <a:ext cx="10107827" cy="79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lang="th-TH" altLang="en-US" sz="36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รองศาสตราจารย์ ดร.</a:t>
            </a:r>
            <a:r>
              <a:rPr lang="th-TH" altLang="en-US" sz="36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ลินจง โปธิบาล           </a:t>
            </a:r>
            <a: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36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สังกัด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กลุ่มวิชาการพยาบาลอายุรศาสตร์ คณะพยาบาล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ศาสตร์ มหาวิทยาลัยเชียงใหม่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โทรศัพท์ 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 053-94-9093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Email      : </a:t>
            </a:r>
            <a:r>
              <a:rPr lang="en-US" altLang="en-US" sz="24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 </a:t>
            </a:r>
            <a:r>
              <a:rPr lang="en-US" altLang="en-US" sz="2400" b="1" dirty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l</a:t>
            </a:r>
            <a:r>
              <a:rPr lang="en-US" altLang="en-US" sz="2400" b="1" dirty="0" smtClean="0">
                <a:ln>
                  <a:noFill/>
                </a:ln>
                <a:solidFill>
                  <a:srgbClr val="0070C0"/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  <a:hlinkClick r:id="rId2"/>
              </a:rPr>
              <a:t>inchong@chiangmai.ac.th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การศึกษา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2536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D.S.N (Adult Health Nursing) , University of Alabama at Birmingham , United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           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States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Of America</a:t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2524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วท.ม. (การพยาบาลอายุรศาสตร์และศัลยศาสตร์) , มหาวิทยาลัยมหิดล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2518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วท.บ. (พยาบาล) , มหาวิทยาลัยเชียงใหม่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2514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ม.ศ.5 (-) , รร.สตรีวัฒโนทัยพายัพ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2512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ม.ศ.3 (-) , รร.ส่วนบุญโญปถัมภ์ , ไทย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2509 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: ป.7 (-) , รร.ภักดีวิทยา , </a:t>
            </a: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ไทย</a:t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ความ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เชี่ยวชาญ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- </a:t>
            </a:r>
            <a:r>
              <a:rPr lang="en-US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Adult </a:t>
            </a:r>
            <a: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Health</a:t>
            </a:r>
            <a:br>
              <a:rPr lang="en-US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				- การ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  <a:t>พยาบาลผู้สูงอายุ</a:t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ea typeface="Angsana New" panose="02020603050405020304" pitchFamily="18" charset="-34"/>
                <a:cs typeface="TH Niramit AS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>			</a:t>
            </a: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  <a:t/>
            </a:r>
            <a:br>
              <a:rPr lang="th-TH" altLang="en-US" sz="2400" b="1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ea typeface="Angsana New" panose="02020603050405020304" pitchFamily="18" charset="-34"/>
                <a:cs typeface="TH NiramitIT๙" panose="02000506000000020004" pitchFamily="2" charset="-34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076" name="Picture 4" descr="IMG_79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2" t="31018" r="36581" b="44910"/>
          <a:stretch>
            <a:fillRect/>
          </a:stretch>
        </p:blipFill>
        <p:spPr bwMode="auto">
          <a:xfrm>
            <a:off x="9705064" y="3361513"/>
            <a:ext cx="1741869" cy="223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2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76200"/>
            <a:ext cx="3106350" cy="986481"/>
          </a:xfrm>
        </p:spPr>
        <p:txBody>
          <a:bodyPr>
            <a:normAutofit fontScale="90000"/>
          </a:bodyPr>
          <a:lstStyle/>
          <a:p>
            <a:r>
              <a:rPr lang="th-TH" sz="72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</a:t>
            </a:r>
            <a:endParaRPr lang="en-US" sz="720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946" y="712994"/>
            <a:ext cx="10452317" cy="4885374"/>
          </a:xfrm>
        </p:spPr>
        <p:txBody>
          <a:bodyPr>
            <a:noAutofit/>
          </a:bodyPr>
          <a:lstStyle/>
          <a:p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2557 : การจัดการดูแลแบบบูรณาการระดับท้องถิ่นสำหรับผู้สูงอายุภาวะสมอง</a:t>
            </a:r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เสื่อม</a:t>
            </a:r>
            <a:endParaRPr lang="th-TH" sz="2800" b="1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2554 </a:t>
            </a:r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การพัฒนาศูนย์กลางการดูแลระยะกลางแบบเบ็ดเสร็จสำหรับ</a:t>
            </a:r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ผู้สูงอายุ </a:t>
            </a:r>
            <a:endParaRPr lang="th-TH" sz="2800" b="1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2553 : ประสิทธิผลของรูปแบบการดูแลระยะยาวแบบบูรณาการโดยการมีส่วนร่วมของชุมชน</a:t>
            </a:r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สำหรับผู้สูงอายุ</a:t>
            </a:r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ที่พึ่งพาตนเองไม่ได้ </a:t>
            </a:r>
          </a:p>
          <a:p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2552 : การพัฒนาศักยภาพชุมชนภาคเหนือของประเทศไทยในการดูแลระยะยาวสำหรับผู้สูงอายุ: </a:t>
            </a:r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</a:t>
            </a:r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ที่ </a:t>
            </a:r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</a:p>
          <a:p>
            <a:r>
              <a:rPr lang="th-TH" sz="2800" b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2547 </a:t>
            </a:r>
            <a:r>
              <a:rPr lang="th-TH" sz="2800" b="1">
                <a:latin typeface="TH Niramit AS" panose="02000506000000020004" pitchFamily="2" charset="-34"/>
                <a:cs typeface="TH Niramit AS" panose="02000506000000020004" pitchFamily="2" charset="-34"/>
              </a:rPr>
              <a:t>: การพัฒนาโปรแกรมส่งเสริมคุณภาพกระดูก สำหรับประชากรสูงอายุ </a:t>
            </a:r>
          </a:p>
        </p:txBody>
      </p:sp>
    </p:spTree>
    <p:extLst>
      <p:ext uri="{BB962C8B-B14F-4D97-AF65-F5344CB8AC3E}">
        <p14:creationId xmlns:p14="http://schemas.microsoft.com/office/powerpoint/2010/main" val="9686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642</TotalTime>
  <Words>1251</Words>
  <Application>Microsoft Office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Calibri</vt:lpstr>
      <vt:lpstr>Corbel</vt:lpstr>
      <vt:lpstr>Cordia New</vt:lpstr>
      <vt:lpstr>DilleniaUPC</vt:lpstr>
      <vt:lpstr>TH Niramit AS</vt:lpstr>
      <vt:lpstr>TH NiramitIT๙</vt:lpstr>
      <vt:lpstr>Parallax</vt:lpstr>
      <vt:lpstr>PowerPoint Presentation</vt:lpstr>
      <vt:lpstr>PowerPoint Presentation</vt:lpstr>
      <vt:lpstr>PowerPoint Presentation</vt:lpstr>
      <vt:lpstr>PowerPoint Presentation</vt:lpstr>
      <vt:lpstr>ผู้ช่วยศาสตราจารย์ ดร.ศิริรัตน์ ปานอุทัย  สังกัด :   ภาควิชาการพยาบาลอายุรศาสตร์  คณะพยาบาลศาสตร์   มหาวิทยาลัยเชียงใหม่  โทรศัพท์ :  (053) 94-5020, 49093  e-mail   :  siriratpanuthai@hotmail.com ประวัติการศึกษา                 2527     วท.บ.   พยาบาลและผดุงครรภ์        มหาวิทยาลัยเชียงใหม่      2533     วท.ม    การพยาบาลผู้ใหญ่ มหาวิทยาลัยมหิดล                             2540        Ph.D    Gerontological Nursing      University of Washington at Seattle        สหรัฐอเมริกา  ความเชี่ยวชาญ  : การพยาบาลผู้สูงอายุ   </vt:lpstr>
      <vt:lpstr>ผลงานวิจัย</vt:lpstr>
      <vt:lpstr>ผลงานวิจัย</vt:lpstr>
      <vt:lpstr>รองศาสตราจารย์ ดร.ลินจง โปธิบาล            สังกัด :   กลุ่มวิชาการพยาบาลอายุรศาสตร์ คณะพยาบาลศาสตร์ มหาวิทยาลัยเชียงใหม่  โทรศัพท์  :  053-94-9093  Email      :  linchong@chiangmai.ac.th การศึกษา  2536 : D.S.N (Adult Health Nursing) , University of Alabama at Birmingham , United              States Of America  2524 : วท.ม. (การพยาบาลอายุรศาสตร์และศัลยศาสตร์) , มหาวิทยาลัยมหิดล , ไทย  2518 : วท.บ. (พยาบาล) , มหาวิทยาลัยเชียงใหม่ , ไทย  2514 : ม.ศ.5 (-) , รร.สตรีวัฒโนทัยพายัพ , ไทย  2512 : ม.ศ.3 (-) , รร.ส่วนบุญโญปถัมภ์ , ไทย  2509 : ป.7 (-) , รร.ภักดีวิทยา , ไทย     ความเชี่ยวชาญ     - Adult Health     - การพยาบาลผู้สูงอายุ        </vt:lpstr>
      <vt:lpstr>ผลงานวิจัย</vt:lpstr>
      <vt:lpstr>ผลงานวิจัย</vt:lpstr>
      <vt:lpstr>อาจารย์.ดร.ณัฐธยาน์  สุวรรณคฤหาสน์  สังกัด :   กลุ่มวิชาการพยาบาลอายุรศาสตร์ คณะพยาบาลศาสตร์ มหาวิทยาลัยเชียงใหม่  โทรศัพท์  :  (053) 94-9055, มือถือ 0897015715                E-mail  :   k_chunnawong@hotmail.com  การศึกษา  2556 : ปร.ด. (พยาบาลศาสตร์) , มหาวิทยาลัยเชียงใหม่ , ไทย  2544 : ศศ.ม (การส่งเสริมสุขภาพ) , มหาวิทยาลัยเชียงใหม่ , ไทย  2531 : วท.บ. (การพยาบาลและผดุงครรภ์) , มหาวิทยาลัยเชียงใหม่ ,      ความเชี่ยวชาญ    หัวใจและหลอดเลือด cardiology    การพยาบาลผู้ป่วยภาวะวิกฤต critical care nursing    ระบบหายใจ respiratory care       </vt:lpstr>
      <vt:lpstr>ผลงานวิจัย</vt:lpstr>
      <vt:lpstr>ผู้ช่วยศาสตราจารย์. ดร.ทศพร คำผลศิริ สังกัด :   กลุ่มวิชาการพยาบาลอายุรศาสตร์ คณะพยาบาลศาสตร์ มหาวิทยาลัยเชียงใหม่  โทรศัพท์ : (053) – 9349057   E-mail   :  totsaporn.khampolsir@cmu.ac.th  การศึกษา  2549 : ปร.ด. (พยาบาลศาสตร์) , มหาวิทยาลัยเชียงใหม่ , ไทย  2532 : วท.ม. (การพยาบาลอายุรศาสตร์และศัลยศาสตร์) , มหาวิทยาลัยมหิดล   2523 : วท.บ. (พยาบาลและผดุงครรภ์) , มหาวิทยาลัยเชียงใหม่   2519 : ม.5 (-) , รร.มงฟอร์ตวิทยาลัย ,     ความเชี่ยวชาญ     การพยาบาลผู้สูงอายุ     การพยาบาลผู้ป่วยโรคหลอดเลือดสมอง       </vt:lpstr>
      <vt:lpstr>ผลงานวิจัย</vt:lpstr>
      <vt:lpstr>ผู้ช่วยศาสตราจารย์. ดร.โรจนี จินตนาวัฒน์   สังกัด :   สาขาวิชาการพยาบาลผู้สูงอายุ คณะพยาบาลศาสตร์  มหาวิทยาลัยเชียงใหม่  โทรศัพท์  : 053-945016  E-mail : nsirchnt@chiangmai.ac.th การศึกษา  2546 : ปร.ด. (พยาบาลศาสตร์) , มหาวิทยาลัยเชียงใหม่ , ไทย  2537 : วท.ม. (พยาบาลศาสตร์) , มหาวิทยาลัยมหิดล ,  2528 : วท.บ. (พยาบาลและผดุงครรภ์) , มหาวิทยาลัยเชียงใหม่      ความเชี่ยวชาญ     Elder Abuse     Instrument Development      </vt:lpstr>
      <vt:lpstr>ผลงานวิจัย</vt:lpstr>
      <vt:lpstr>ผู้ช่วยศาสตราจารย์.ดร.วณิชา พึ่งชมภู   สังกัด :      กลุ่มวิชาการพยาบาลอายุรศาสตร์ คณะพยาบาลศาสตร์ มหาวิทยาลัยเชียงใหม่  โทรศัพท์  : 053-949055, 9093  E-mail : pwanicha@hotmail.com การศึกษา  2557 : DClinP. (Doctoral in Clinical Practice in Nursing) , University of Southampton , England  2548 : พยาบาลไตเทียม (การอบรมพยาบาลไตเทียมแห่งประเทศไทย) , สมาคมโรคไตแห่งประเทศไทย , ไทย  2544 : พย.ม. (การพยาบาลผู้ใหญ่และผู้สูงอายุ) , มหาวิทยาลัยสงขลานครินทร์ , ไทย  2538 : ประกาศนียบัตรพยาบาลศาสตร์ (การพยาบาล) , วิทยาลัยพยาบาลบรมราชชนนีสงขลา , ไทย     ความเชี่ยวชาญ     Adult nursing     Gerontological nursing     HIV/AIDS and Human rights     Palliative care and End of life care     Mixed methods research     End Stage Renal disease      </vt:lpstr>
      <vt:lpstr>ผลงานวิจัย</vt:lpstr>
      <vt:lpstr>รองศาสตราจารย์ ดร.ภารดี นานาศิลป์  สังกัด :      กลุ่มวิชาการพยาบาลศัลยศาสตร์ คณะพยาบาลศาสตร์ มหาวิทยาลัยเชียงใหม่  โทรศัพท์  : 053-945041,945017,9044  E-mail : paradee14@yahoo.com การศึกษา  2543 : ประกาศนียบัตร (เภสัชกรรมแผนไทย) , สถาบันการแพทย์แผนไทย , ไทย  2535 : Dr.P.H. (Public Health Education) , University of the Philippines , Philippines  2531 : M.P.H. (Rural Health) , University of the Philippines , Philippines  2524 : วท.บ. (การพยาบาลและผดุงครรภ์) , มหาวิทยาลัยเชียงใหม่ , ไทย    ความเชี่ยวชาญ    การพยาบาลผู้ใหญ่และผู้สูงอายุแบบองค์รวม และ การบำบัดทางการพยาบาลแนวเสริม    การส่งเสริมสุขภาพการพยาบาลในมิติจิตวิญญาณ    วิจัยทางพฤติกรรมศาสตร์    HIV/AIDS      </vt:lpstr>
      <vt:lpstr>ผลงานวิจัย</vt:lpstr>
      <vt:lpstr>ผู้ช่วยศาสตราจารย์. ดร.นิตยา ภิญโญคำ  สังกัด :      กลุ่มวิชาการพยาบาลอายุรศาสตร์ คณะพยาบาลศาสตร์ มหาวิทยาลัยเชียงใหม่  โทรศัพท์  : 053-945047,9051  E-mail    : nitayap@mail.nurse.cmu.ac.th การศึกษา  2550 : ปร.ด. (พยาบาลศาสตร์ ) , มหาวิทยาลัยเชียงใหม่ , ไทย  2529 : ค.ม. (การบริหารการพยาบาล) , จุฬาลงกรณ์มหาวิทยาลัย ,  2521 : วท.บ. (พยาบาลและผดุงครรภ์) , มหาวิทยาลัยเชียงใหม่ , ไทย  2516 : ม.ศ 5 (-) , รร.จักรคำคณาทร ,  2510 : ม.ศ. 3 (-) , รร.มงคลวิทยา ,     ความเชี่ยวชาญ     การพยาบาลอายุรศาสตร์     Critical Care Nursing(Adult)   </vt:lpstr>
      <vt:lpstr>ผลงานวิจัย</vt:lpstr>
      <vt:lpstr>ผู้ช่วยศาสตราจารย์. ดร.ประทุม สร้อยวงค์  สังกัด :       กลุ่มวิชาการพยาบาลอายุรศาสตร์ คณะพยาบาลศาสตร์ มหาวิทยาลัยเชียงใหม่  โทรศัพท์  : 053-945020,9055  E-mail    : pratum.soivong@cmu.ac.th  การศึกษา  2547 : ปร.ด. (พยาบาลศาสตร์) , มหาวิทยาลัยเชียงใหม่ , ไทย  2538 : พย.ม. (การพยาบาลผู้ใหญ่) , มหาวิทยาลัยมหิดล , ไทย  2533 : พย.บ. (พยาบาลศาสตร์) , มหาวิทยาลัยเชียงใหม่ ,  ไทย     ความเชี่ยวชาญ     การพยาบาลผู้ใหญ่ (Adult Nursing)     การพยาบาลผู้ป่วยเรื้อรัง (Chronic Illness)     การพยาบาลผู้ป่วยมะเร็ง  </vt:lpstr>
      <vt:lpstr>ผลงานวิจัย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  นามสกุล (ภาษาไทย) นาง ศิริรัตน์ ปานอุทัย หน่วยงานและสถานที่อยู่ที่ติดต่อได้สะดวก พร้อมหมายเลขโทรศัพท์ โทรสาร และ e-mail  ภาควิชาการพยาบาลอายุรศาสตร์  คณะพยาบาลศาสตร์ มหาวิทยาลัยเชียงใหม่  โทรศัพท์ (053) 94-5020, 49093  e-mail  siriratpanuthai@hotmail.com ประวัติการศึกษา                  2527     วท.บ.   พยาบาลและผดุงครรภ์        มหาวิทยาลัยเชียงใหม่                 ไทย                  2533     วท.ม    การพยาบาลผู้ใหญ่       มหาวิทยาลัยมหิดล            ไทย         2540 Ph.D    Gerontological Nursing    University of Washington  at Seattle สหรัฐอเมริกา        6. สาขาวิชาการที่มีความชำนาญพิเศษ       การพยาบาลผู้สูงอายุ</dc:title>
  <dc:creator>User</dc:creator>
  <cp:lastModifiedBy>User</cp:lastModifiedBy>
  <cp:revision>56</cp:revision>
  <dcterms:created xsi:type="dcterms:W3CDTF">2015-11-24T08:56:20Z</dcterms:created>
  <dcterms:modified xsi:type="dcterms:W3CDTF">2015-12-14T05:36:39Z</dcterms:modified>
</cp:coreProperties>
</file>